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71bd3393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71bd3393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59eb5290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59eb5290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59eb529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59eb529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59eb5290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59eb5290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71bd3393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71bd339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59eb5290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59eb5290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761efcbb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761efcbb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761efcb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761efcb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9eb52901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9eb5290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59eb52901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59eb5290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://cs230.stanford.edu/projects_spring_2020/reports/38850664.pdf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Moonboard Climbs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 Classification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60"/>
              <a:t>Devan Richter</a:t>
            </a:r>
            <a:br>
              <a:rPr lang="en" sz="1660"/>
            </a:br>
            <a:r>
              <a:rPr lang="en" sz="1660"/>
              <a:t>Davi Aragao</a:t>
            </a:r>
            <a:endParaRPr sz="1660"/>
          </a:p>
        </p:txBody>
      </p:sp>
      <p:sp>
        <p:nvSpPr>
          <p:cNvPr id="88" name="Google Shape;88;p13"/>
          <p:cNvSpPr txBox="1"/>
          <p:nvPr/>
        </p:nvSpPr>
        <p:spPr>
          <a:xfrm>
            <a:off x="730450" y="4745375"/>
            <a:ext cx="47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GitHub: https://github.com/davaragao/ML_Project_Climb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Selection: DNN</a:t>
            </a:r>
            <a:endParaRPr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145925" y="1962850"/>
            <a:ext cx="387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More flexible in adding new features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Less parameters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Faster Training 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Slightly better performing</a:t>
            </a:r>
            <a:endParaRPr b="1" sz="1500"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425" y="1621724"/>
            <a:ext cx="4878475" cy="16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727650" y="599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729450" y="1561025"/>
            <a:ext cx="7688700" cy="27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Better data cleaning (removing “impossible” climbs, removing circuits, removing rule-based climbs (ie. hands only, no matching, etc))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Classifying holds based on use: hand only, foot only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Integration with Moonboard App for making the building of a climb less time consuming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Build function for encoding climbs into movement sequences for use in  RNN/LSTM model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Hand sequencing to better approximate hold difficulty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Combine CNN model output as DNN input feature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Moonboards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4123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Originally founded in the 1990's, the School Room became the hardcore indoor training hub for some of Britain's most talented climbers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 2005, Ben Moon developed a standardised wooden training board. Set at 40° with a specially designed set of resin holds called the MoonBoard.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Now available all over the world. Standardized: angle, holds, and problems. Controlled via an App</a:t>
            </a:r>
            <a:endParaRPr sz="12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525" y="638425"/>
            <a:ext cx="1999025" cy="27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250" y="638425"/>
            <a:ext cx="1857075" cy="27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5875" y="3119625"/>
            <a:ext cx="2874200" cy="191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583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500850" y="1517625"/>
            <a:ext cx="7945800" cy="3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1"/>
              <a:t>How to classify the difficulty of a climb without having climbed it?</a:t>
            </a:r>
            <a:endParaRPr sz="240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1"/>
              <a:t>Why?</a:t>
            </a:r>
            <a:endParaRPr sz="2401"/>
          </a:p>
          <a:p>
            <a:pPr indent="-323924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01"/>
              <a:t>To assign grades if one isn’t given</a:t>
            </a:r>
            <a:endParaRPr sz="2401"/>
          </a:p>
          <a:p>
            <a:pPr indent="-32392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1"/>
              <a:t>Assistance for generating new climbs</a:t>
            </a:r>
            <a:endParaRPr sz="2401"/>
          </a:p>
          <a:p>
            <a:pPr indent="-32392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1"/>
              <a:t>For standardizing grades across different markets</a:t>
            </a:r>
            <a:endParaRPr sz="240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1"/>
              <a:t>Why is grading difficult? Grades are very subjective:</a:t>
            </a:r>
            <a:endParaRPr sz="2401"/>
          </a:p>
          <a:p>
            <a:pPr indent="-323924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401"/>
              <a:t>Climbers have different </a:t>
            </a:r>
            <a:r>
              <a:rPr lang="en" sz="2401"/>
              <a:t>strengths</a:t>
            </a:r>
            <a:r>
              <a:rPr lang="en" sz="2401"/>
              <a:t> (finger, core, technique, upper body, flexibility, coordination, etc.)</a:t>
            </a:r>
            <a:endParaRPr sz="2401"/>
          </a:p>
          <a:p>
            <a:pPr indent="-32392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1"/>
              <a:t>Climber morphology (height, wingspan, weight etc)</a:t>
            </a:r>
            <a:endParaRPr sz="2401"/>
          </a:p>
          <a:p>
            <a:pPr indent="-32392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1"/>
              <a:t>Regional grading preferences (</a:t>
            </a:r>
            <a:r>
              <a:rPr lang="en" sz="2401"/>
              <a:t>sandbagging</a:t>
            </a:r>
            <a:r>
              <a:rPr lang="en" sz="2401"/>
              <a:t>, outdoor climbing affinity)</a:t>
            </a:r>
            <a:endParaRPr sz="2401"/>
          </a:p>
          <a:p>
            <a:pPr indent="-32392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1"/>
              <a:t>Hard to grade what you can’t climb, for lack of comparison </a:t>
            </a:r>
            <a:endParaRPr sz="240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375" y="1119076"/>
            <a:ext cx="2871607" cy="19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ssumptions/Hypotheses about data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3407400"/>
            <a:ext cx="4099776" cy="108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6"/>
          <p:cNvSpPr txBox="1"/>
          <p:nvPr/>
        </p:nvSpPr>
        <p:spPr>
          <a:xfrm>
            <a:off x="1188875" y="4494100"/>
            <a:ext cx="393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http://cs230.stanford.edu/projects_spring_2020/reports/38850664.pdf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700" y="3166966"/>
            <a:ext cx="2663443" cy="17820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6809873" y="2921050"/>
            <a:ext cx="17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Hold Distance vs Grade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1544575"/>
            <a:ext cx="56895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319" lvl="0" marL="457200" rtl="0" algn="l">
              <a:spcBef>
                <a:spcPts val="0"/>
              </a:spcBef>
              <a:spcAft>
                <a:spcPts val="0"/>
              </a:spcAft>
              <a:buSzPts val="1602"/>
              <a:buChar char="●"/>
            </a:pPr>
            <a:r>
              <a:rPr lang="en" sz="1601"/>
              <a:t>Human accuracy is between 30 and 45%</a:t>
            </a:r>
            <a:endParaRPr sz="1601"/>
          </a:p>
          <a:p>
            <a:pPr indent="-330319" lvl="0" marL="457200" rtl="0" algn="l">
              <a:spcBef>
                <a:spcPts val="0"/>
              </a:spcBef>
              <a:spcAft>
                <a:spcPts val="0"/>
              </a:spcAft>
              <a:buSzPts val="1602"/>
              <a:buChar char="●"/>
            </a:pPr>
            <a:r>
              <a:rPr lang="en" sz="1601"/>
              <a:t>Distance between holds is a strong predictor of grade</a:t>
            </a:r>
            <a:endParaRPr sz="1601"/>
          </a:p>
          <a:p>
            <a:pPr indent="-330319" lvl="0" marL="457200" rtl="0" algn="l">
              <a:spcBef>
                <a:spcPts val="0"/>
              </a:spcBef>
              <a:spcAft>
                <a:spcPts val="0"/>
              </a:spcAft>
              <a:buSzPts val="1602"/>
              <a:buChar char="●"/>
            </a:pPr>
            <a:r>
              <a:rPr lang="en" sz="1601"/>
              <a:t>Harder holds increase in frequency with grade</a:t>
            </a:r>
            <a:endParaRPr sz="1601"/>
          </a:p>
          <a:p>
            <a:pPr indent="-330319" lvl="0" marL="457200" rtl="0" algn="l">
              <a:spcBef>
                <a:spcPts val="0"/>
              </a:spcBef>
              <a:spcAft>
                <a:spcPts val="0"/>
              </a:spcAft>
              <a:buSzPts val="1602"/>
              <a:buChar char="●"/>
            </a:pPr>
            <a:r>
              <a:rPr lang="en" sz="1601"/>
              <a:t>Difficult problems have fewer holds</a:t>
            </a:r>
            <a:endParaRPr sz="1601"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8575" y="1108750"/>
            <a:ext cx="2577079" cy="17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6809873" y="863650"/>
            <a:ext cx="175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Number Holds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vs Grade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404000" y="667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512600" y="1446925"/>
            <a:ext cx="4892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Primary source data based on MoonBoard Web Scraping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Observations: 30,636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Features include: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Climb Number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Hold positions for route sequence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Number of times route was climbed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Web URL &amp; Setter profile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Grade (Our target variable)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Secondary data source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with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hold difficulty by position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Outlier data removed based on total hold count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975" y="904950"/>
            <a:ext cx="2988650" cy="19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6193600" y="625125"/>
            <a:ext cx="17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Grade Distribution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976" y="3182437"/>
            <a:ext cx="2988650" cy="196106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5972575" y="2877125"/>
            <a:ext cx="21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Hold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Distribution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29450" y="535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&amp; Transformations for DNN</a:t>
            </a:r>
            <a:endParaRPr/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729450" y="1560675"/>
            <a:ext cx="1613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Hold </a:t>
            </a:r>
            <a:r>
              <a:rPr b="1" lang="en"/>
              <a:t>Coordinates</a:t>
            </a:r>
            <a:endParaRPr b="1"/>
          </a:p>
        </p:txBody>
      </p:sp>
      <p:sp>
        <p:nvSpPr>
          <p:cNvPr id="133" name="Google Shape;133;p18"/>
          <p:cNvSpPr/>
          <p:nvPr/>
        </p:nvSpPr>
        <p:spPr>
          <a:xfrm>
            <a:off x="2342550" y="1560675"/>
            <a:ext cx="600300" cy="3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958050" y="2019975"/>
            <a:ext cx="9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[ 8 , 13 ]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3187500" y="1556475"/>
            <a:ext cx="1915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Hold Difficulty by Hand</a:t>
            </a:r>
            <a:endParaRPr b="1"/>
          </a:p>
        </p:txBody>
      </p:sp>
      <p:sp>
        <p:nvSpPr>
          <p:cNvPr id="136" name="Google Shape;136;p18"/>
          <p:cNvSpPr txBox="1"/>
          <p:nvPr/>
        </p:nvSpPr>
        <p:spPr>
          <a:xfrm>
            <a:off x="3505350" y="1952475"/>
            <a:ext cx="1279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Left Hand: 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Right Hand: 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5347650" y="1560675"/>
            <a:ext cx="600300" cy="39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6192600" y="1556475"/>
            <a:ext cx="1915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Difficulty Sequences</a:t>
            </a:r>
            <a:endParaRPr b="1"/>
          </a:p>
        </p:txBody>
      </p:sp>
      <p:sp>
        <p:nvSpPr>
          <p:cNvPr id="139" name="Google Shape;139;p18"/>
          <p:cNvSpPr txBox="1"/>
          <p:nvPr/>
        </p:nvSpPr>
        <p:spPr>
          <a:xfrm>
            <a:off x="6192600" y="1854225"/>
            <a:ext cx="17592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[ 3.0, 3.0 , 5.0 ]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Avg: [ 3.5, 5.0, 5.5 ]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Max: [ 4.0, 7.0, 6.0 ]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536850" y="2758600"/>
            <a:ext cx="7576500" cy="20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Convert hold location sequences to difficulty sequences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Profile route based on difficulty at start, middle, and end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Store attributes including number of holds and most difficult hold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Analyze hold distances across MoonBoard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Group target </a:t>
            </a:r>
            <a:r>
              <a:rPr b="1" lang="en" sz="1500"/>
              <a:t>variable</a:t>
            </a:r>
            <a:endParaRPr b="1"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729450" y="535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 Results</a:t>
            </a:r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185250" y="1452625"/>
            <a:ext cx="57438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Input layer, 3 hidden layers, output layer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Dropout layers at 0.2 to prevent overfit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Training halted at 32 epochs based on early stopping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Adam optimizer and performance scheduling</a:t>
            </a:r>
            <a:endParaRPr b="1" sz="1500"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100" y="1780500"/>
            <a:ext cx="2750425" cy="31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450" y="284375"/>
            <a:ext cx="2639725" cy="18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825" y="2975425"/>
            <a:ext cx="3463349" cy="19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" y="3356425"/>
            <a:ext cx="183832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20925" y="563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&amp; Transformations for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6325" y="469250"/>
            <a:ext cx="1853999" cy="18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312775" y="1540075"/>
            <a:ext cx="26268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</a:t>
            </a:r>
            <a:r>
              <a:rPr b="1" lang="en" sz="1250">
                <a:highlight>
                  <a:srgbClr val="FFFFFF"/>
                </a:highlight>
              </a:rPr>
              <a:t> </a:t>
            </a:r>
            <a:r>
              <a:rPr b="1" lang="en" sz="1250">
                <a:highlight>
                  <a:srgbClr val="FFFFFF"/>
                </a:highlight>
              </a:rPr>
              <a:t>Scraped</a:t>
            </a:r>
            <a:r>
              <a:rPr b="1" lang="en" sz="1250">
                <a:highlight>
                  <a:srgbClr val="FFFFFF"/>
                </a:highlight>
              </a:rPr>
              <a:t> Data in </a:t>
            </a:r>
            <a:r>
              <a:rPr b="1" lang="en" sz="1250">
                <a:highlight>
                  <a:srgbClr val="FFFFFF"/>
                </a:highlight>
              </a:rPr>
              <a:t>JSON</a:t>
            </a:r>
            <a:r>
              <a:rPr b="1" lang="en" sz="1250">
                <a:highlight>
                  <a:srgbClr val="FFFFFF"/>
                </a:highlight>
              </a:rPr>
              <a:t>:</a:t>
            </a:r>
            <a:endParaRPr b="1" sz="12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 'start': [[6, 3]],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 'mid': [[7, 7], [6, 9], [10, 11], [6, 14]],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 'end': [[10, 17]],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420925" y="2460250"/>
            <a:ext cx="453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Square Colors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{</a:t>
            </a:r>
            <a:r>
              <a:rPr lang="en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Green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==Easy, </a:t>
            </a:r>
            <a:r>
              <a:rPr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Blue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==Avg,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==Hard}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700" y="1249075"/>
            <a:ext cx="2285975" cy="35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7049125" y="1249075"/>
            <a:ext cx="574200" cy="61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420925" y="3082900"/>
            <a:ext cx="453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Square Size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Scaled proportionally by difficulty of hold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420925" y="3698500"/>
            <a:ext cx="453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Line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Colors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{Closest Hold is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Far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==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}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7125" y="3572025"/>
            <a:ext cx="1424300" cy="15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6475" y="2025925"/>
            <a:ext cx="1203600" cy="15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7078900" y="2542588"/>
            <a:ext cx="574200" cy="61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7078900" y="3897450"/>
            <a:ext cx="574200" cy="61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597975" y="545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Results</a:t>
            </a:r>
            <a:endParaRPr/>
          </a:p>
        </p:txBody>
      </p:sp>
      <p:grpSp>
        <p:nvGrpSpPr>
          <p:cNvPr id="172" name="Google Shape;172;p21"/>
          <p:cNvGrpSpPr/>
          <p:nvPr/>
        </p:nvGrpSpPr>
        <p:grpSpPr>
          <a:xfrm>
            <a:off x="5480281" y="166601"/>
            <a:ext cx="3428845" cy="1618735"/>
            <a:chOff x="4189875" y="166600"/>
            <a:chExt cx="4510451" cy="2067351"/>
          </a:xfrm>
        </p:grpSpPr>
        <p:pic>
          <p:nvPicPr>
            <p:cNvPr id="173" name="Google Shape;17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89875" y="166600"/>
              <a:ext cx="4510451" cy="20673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4" name="Google Shape;174;p21"/>
            <p:cNvCxnSpPr/>
            <p:nvPr/>
          </p:nvCxnSpPr>
          <p:spPr>
            <a:xfrm flipH="1">
              <a:off x="5017925" y="1027325"/>
              <a:ext cx="572400" cy="17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5" name="Google Shape;175;p21"/>
            <p:cNvSpPr txBox="1"/>
            <p:nvPr/>
          </p:nvSpPr>
          <p:spPr>
            <a:xfrm>
              <a:off x="5520700" y="774125"/>
              <a:ext cx="951300" cy="7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Lato"/>
                  <a:ea typeface="Lato"/>
                  <a:cs typeface="Lato"/>
                  <a:sym typeface="Lato"/>
                </a:rPr>
                <a:t>Overfitting Past 15 epochs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125" y="2019241"/>
            <a:ext cx="2898750" cy="301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625" y="3714913"/>
            <a:ext cx="14668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5050" y="2991425"/>
            <a:ext cx="342900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163200" y="1519950"/>
            <a:ext cx="57438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Input layer, 4 Conv2D/4MaxPooling 2D layers, output layer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Dropout layers at 0.5 to prevent overfit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Training halted at 12 epochs based on early stopping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Adam optimizer and performance scheduling</a:t>
            </a:r>
            <a:endParaRPr b="1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